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22"/>
  </p:notesMasterIdLst>
  <p:handoutMasterIdLst>
    <p:handoutMasterId r:id="rId23"/>
  </p:handoutMasterIdLst>
  <p:sldIdLst>
    <p:sldId id="432" r:id="rId2"/>
    <p:sldId id="489" r:id="rId3"/>
    <p:sldId id="617" r:id="rId4"/>
    <p:sldId id="606" r:id="rId5"/>
    <p:sldId id="607" r:id="rId6"/>
    <p:sldId id="609" r:id="rId7"/>
    <p:sldId id="608" r:id="rId8"/>
    <p:sldId id="618" r:id="rId9"/>
    <p:sldId id="619" r:id="rId10"/>
    <p:sldId id="620" r:id="rId11"/>
    <p:sldId id="621" r:id="rId12"/>
    <p:sldId id="613" r:id="rId13"/>
    <p:sldId id="622" r:id="rId14"/>
    <p:sldId id="623" r:id="rId15"/>
    <p:sldId id="624" r:id="rId16"/>
    <p:sldId id="625" r:id="rId17"/>
    <p:sldId id="626" r:id="rId18"/>
    <p:sldId id="627" r:id="rId19"/>
    <p:sldId id="628" r:id="rId20"/>
    <p:sldId id="576" r:id="rId21"/>
  </p:sldIdLst>
  <p:sldSz cx="9144000" cy="6858000" type="letter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srgbClr val="FF0000"/>
    </p:penClr>
  </p:showPr>
  <p:clrMru>
    <a:srgbClr val="00FF00"/>
    <a:srgbClr val="FF0000"/>
    <a:srgbClr val="FF9900"/>
    <a:srgbClr val="009900"/>
    <a:srgbClr val="990099"/>
    <a:srgbClr val="339966"/>
    <a:srgbClr val="FF3300"/>
    <a:srgbClr val="99FFCC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4" autoAdjust="0"/>
    <p:restoredTop sz="73108" autoAdjust="0"/>
  </p:normalViewPr>
  <p:slideViewPr>
    <p:cSldViewPr snapToGrid="0">
      <p:cViewPr varScale="1">
        <p:scale>
          <a:sx n="93" d="100"/>
          <a:sy n="93" d="100"/>
        </p:scale>
        <p:origin x="-726" y="-90"/>
      </p:cViewPr>
      <p:guideLst>
        <p:guide orient="horz" pos="2160"/>
        <p:guide pos="2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2"/>
    </p:cViewPr>
  </p:sorterViewPr>
  <p:notesViewPr>
    <p:cSldViewPr snapToGrid="0">
      <p:cViewPr>
        <p:scale>
          <a:sx n="100" d="100"/>
          <a:sy n="100" d="100"/>
        </p:scale>
        <p:origin x="-1548" y="714"/>
      </p:cViewPr>
      <p:guideLst>
        <p:guide orient="horz" pos="2909"/>
        <p:guide pos="2189"/>
      </p:guideLst>
    </p:cSldViewPr>
  </p:notes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slide" Target="slides/slide12.xml" />
  <Relationship Id="rId18" Type="http://schemas.openxmlformats.org/officeDocument/2006/relationships/slide" Target="slides/slide17.xml" />
  <Relationship Id="rId26" Type="http://schemas.openxmlformats.org/officeDocument/2006/relationships/theme" Target="theme/theme1.xml" />
  <Relationship Id="rId3" Type="http://schemas.openxmlformats.org/officeDocument/2006/relationships/slide" Target="slides/slide2.xml" />
  <Relationship Id="rId21" Type="http://schemas.openxmlformats.org/officeDocument/2006/relationships/slide" Target="slides/slide20.xml" />
  <Relationship Id="rId7" Type="http://schemas.openxmlformats.org/officeDocument/2006/relationships/slide" Target="slides/slide6.xml" />
  <Relationship Id="rId12" Type="http://schemas.openxmlformats.org/officeDocument/2006/relationships/slide" Target="slides/slide11.xml" />
  <Relationship Id="rId17" Type="http://schemas.openxmlformats.org/officeDocument/2006/relationships/slide" Target="slides/slide16.xml" />
  <Relationship Id="rId25" Type="http://schemas.openxmlformats.org/officeDocument/2006/relationships/viewProps" Target="viewProps.xml" />
  <Relationship Id="rId2" Type="http://schemas.openxmlformats.org/officeDocument/2006/relationships/slide" Target="slides/slide1.xml" />
  <Relationship Id="rId16" Type="http://schemas.openxmlformats.org/officeDocument/2006/relationships/slide" Target="slides/slide15.xml" />
  <Relationship Id="rId20" Type="http://schemas.openxmlformats.org/officeDocument/2006/relationships/slide" Target="slides/slide19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slide" Target="slides/slide10.xml" />
  <Relationship Id="rId24" Type="http://schemas.openxmlformats.org/officeDocument/2006/relationships/presProps" Target="presProps.xml" />
  <Relationship Id="rId5" Type="http://schemas.openxmlformats.org/officeDocument/2006/relationships/slide" Target="slides/slide4.xml" />
  <Relationship Id="rId15" Type="http://schemas.openxmlformats.org/officeDocument/2006/relationships/slide" Target="slides/slide14.xml" />
  <Relationship Id="rId23" Type="http://schemas.openxmlformats.org/officeDocument/2006/relationships/handoutMaster" Target="handoutMasters/handoutMaster1.xml" />
  <Relationship Id="rId28" Type="http://schemas.microsoft.com/office/2006/relationships/legacyDocTextInfo" Target="legacyDocTextInfo.bin" />
  <Relationship Id="rId10" Type="http://schemas.openxmlformats.org/officeDocument/2006/relationships/slide" Target="slides/slide9.xml" />
  <Relationship Id="rId19" Type="http://schemas.openxmlformats.org/officeDocument/2006/relationships/slide" Target="slides/slide18.xml" />
  <Relationship Id="rId4" Type="http://schemas.openxmlformats.org/officeDocument/2006/relationships/slide" Target="slides/slide3.xml" />
  <Relationship Id="rId9" Type="http://schemas.openxmlformats.org/officeDocument/2006/relationships/slide" Target="slides/slide8.xml" />
  <Relationship Id="rId14" Type="http://schemas.openxmlformats.org/officeDocument/2006/relationships/slide" Target="slides/slide13.xml" />
  <Relationship Id="rId22" Type="http://schemas.openxmlformats.org/officeDocument/2006/relationships/notesMaster" Target="notesMasters/notesMaster1.xml" />
  <Relationship Id="rId27" Type="http://schemas.openxmlformats.org/officeDocument/2006/relationships/tableStyles" Target="tableStyles.xml" />
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7" tIns="0" rIns="18857" bIns="0" numCol="1" anchor="t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-1588"/>
            <a:ext cx="3011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7" tIns="0" rIns="18857" bIns="0" numCol="1" anchor="t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113"/>
            <a:ext cx="3011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7" tIns="0" rIns="18857" bIns="0" numCol="1" anchor="b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8588" y="8774113"/>
            <a:ext cx="30114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7" tIns="0" rIns="18857" bIns="0" numCol="1" anchor="b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6D59131A-F981-4D2C-A171-2BE77F105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3175" y="-3175"/>
            <a:ext cx="30146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7" tIns="0" rIns="18857" bIns="0" numCol="1" anchor="t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588" y="-3175"/>
            <a:ext cx="30146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7" tIns="0" rIns="18857" bIns="0" numCol="1" anchor="t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3175" y="8774113"/>
            <a:ext cx="30146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7" tIns="0" rIns="18857" bIns="0" numCol="1" anchor="b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588" y="8774113"/>
            <a:ext cx="30146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7" tIns="0" rIns="18857" bIns="0" numCol="1" anchor="b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1ED19DDC-2D87-4DF1-99CA-30476182E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389438"/>
            <a:ext cx="5095875" cy="415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4" tIns="45574" rIns="91144" bIns="455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11688" cy="3459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689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762000"/>
            <a:ext cx="777240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762000"/>
            <a:ext cx="777240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668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762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3429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482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762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429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762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Picture BkGrn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74613"/>
            <a:ext cx="9145588" cy="685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7620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9" name="Text Box 105"/>
          <p:cNvSpPr txBox="1">
            <a:spLocks noChangeArrowheads="1"/>
          </p:cNvSpPr>
          <p:nvPr/>
        </p:nvSpPr>
        <p:spPr bwMode="auto">
          <a:xfrm>
            <a:off x="0" y="6229350"/>
            <a:ext cx="914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800" b="1"/>
              <a:t>ManTech Defense Systems Group Proprietary Information</a:t>
            </a:r>
          </a:p>
        </p:txBody>
      </p:sp>
      <p:sp>
        <p:nvSpPr>
          <p:cNvPr id="81408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5915025"/>
            <a:ext cx="914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4089" name="Text Box 9"/>
          <p:cNvSpPr txBox="1">
            <a:spLocks noChangeArrowheads="1"/>
          </p:cNvSpPr>
          <p:nvPr userDrawn="1"/>
        </p:nvSpPr>
        <p:spPr bwMode="auto">
          <a:xfrm>
            <a:off x="8350250" y="6551613"/>
            <a:ext cx="784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47884C6B-06D2-4626-8C53-34B44A48791D}" type="slidenum">
              <a:rPr lang="en-US" sz="1400">
                <a:solidFill>
                  <a:schemeClr val="bg1"/>
                </a:solidFill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14090" name="Text Box 10"/>
          <p:cNvSpPr txBox="1">
            <a:spLocks noChangeArrowheads="1"/>
          </p:cNvSpPr>
          <p:nvPr userDrawn="1"/>
        </p:nvSpPr>
        <p:spPr bwMode="auto">
          <a:xfrm>
            <a:off x="19050" y="6583363"/>
            <a:ext cx="1317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chemeClr val="bg1"/>
                </a:solidFill>
              </a:rPr>
              <a:t>03/18/2009 v1.2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p:transition/>
  <p:hf hdr="0" ftr="0"/>
  <p:txStyles>
    <p:titleStyle>
      <a:lvl1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+mj-lt"/>
          <a:ea typeface="+mj-ea"/>
          <a:cs typeface="+mj-cs"/>
        </a:defRPr>
      </a:lvl1pPr>
      <a:lvl2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2pPr>
      <a:lvl3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3pPr>
      <a:lvl4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4pPr>
      <a:lvl5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5pPr>
      <a:lvl6pPr marL="4572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6pPr>
      <a:lvl7pPr marL="9144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7pPr>
      <a:lvl8pPr marL="13716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8pPr>
      <a:lvl9pPr marL="18288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9pPr>
    </p:titleStyle>
    <p:bodyStyle>
      <a:lvl1pPr marL="307975" indent="-307975" algn="l" defTabSz="820738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57175" algn="l" defTabSz="8207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25525" indent="-204788" algn="l" defTabSz="820738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36688" indent="-206375" algn="l" defTabSz="8207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846263" indent="-204788" algn="l" defTabSz="820738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3034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7606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178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750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jpeg" />
  <Relationship Id="rId1" Type="http://schemas.openxmlformats.org/officeDocument/2006/relationships/slideLayout" Target="../slideLayouts/slideLayout7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4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4.jpeg" />
  <Relationship Id="rId1" Type="http://schemas.openxmlformats.org/officeDocument/2006/relationships/slideLayout" Target="../slideLayouts/slideLayout7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2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2" Type="http://schemas.openxmlformats.org/officeDocument/2006/relationships/slideLayout" Target="../slideLayouts/slideLayout13.xml" />
  <Relationship Id="rId1" Type="http://schemas.openxmlformats.org/officeDocument/2006/relationships/vmlDrawing" Target="../drawings/vmlDrawing1.v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8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3.png" />
  <Relationship Id="rId1" Type="http://schemas.openxmlformats.org/officeDocument/2006/relationships/slideLayout" Target="../slideLayouts/slideLayout7.xml" />
</Relationships>
</file>

<file path=ppt/slides/_rels/slide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6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3"/>
          <p:cNvGrpSpPr>
            <a:grpSpLocks/>
          </p:cNvGrpSpPr>
          <p:nvPr/>
        </p:nvGrpSpPr>
        <p:grpSpPr bwMode="auto">
          <a:xfrm>
            <a:off x="0" y="0"/>
            <a:ext cx="9144000" cy="6388100"/>
            <a:chOff x="0" y="-9525"/>
            <a:chExt cx="9144000" cy="6877050"/>
          </a:xfrm>
        </p:grpSpPr>
        <p:pic>
          <p:nvPicPr>
            <p:cNvPr id="3077" name="Picture 4" descr=" R_Letters_World Cvr_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9525"/>
              <a:ext cx="9144000" cy="687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8" name="Picture 4" descr=" R_Letters_World Cvr_2"/>
            <p:cNvPicPr>
              <a:picLocks noChangeAspect="1" noChangeArrowheads="1"/>
            </p:cNvPicPr>
            <p:nvPr/>
          </p:nvPicPr>
          <p:blipFill>
            <a:blip r:embed="rId3" cstate="print"/>
            <a:srcRect t="67729" r="75000"/>
            <a:stretch>
              <a:fillRect/>
            </a:stretch>
          </p:blipFill>
          <p:spPr bwMode="auto">
            <a:xfrm>
              <a:off x="0" y="4638675"/>
              <a:ext cx="9144000" cy="221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extBox 4"/>
          <p:cNvSpPr txBox="1"/>
          <p:nvPr/>
        </p:nvSpPr>
        <p:spPr>
          <a:xfrm>
            <a:off x="0" y="4281488"/>
            <a:ext cx="9144000" cy="173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/>
            <a:r>
              <a:rPr lang="en-US" sz="2000" b="1" dirty="0" smtClean="0">
                <a:latin typeface="Arial Unicode MS" pitchFamily="34" charset="-128"/>
              </a:rPr>
              <a:t>Operational Analyst Support to the Joint Analysis &amp; Lessons Learned Centre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0" hangingPunct="0"/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Proposal Pre-Release Review</a:t>
            </a:r>
          </a:p>
          <a:p>
            <a:pPr algn="ctr" eaLnBrk="0" hangingPunct="0"/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 eaLnBrk="0" hangingPunct="0"/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Operating Unit:  Global Services/International</a:t>
            </a:r>
          </a:p>
          <a:p>
            <a:pPr algn="ctr" eaLnBrk="0" hangingPunct="0"/>
            <a:endParaRPr lang="en-US" sz="16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 eaLnBrk="0" hangingPunct="0"/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October 9, 2009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3" name="Group 3"/>
          <p:cNvGraphicFramePr>
            <a:graphicFrameLocks noGrp="1"/>
          </p:cNvGraphicFramePr>
          <p:nvPr>
            <p:ph sz="half" idx="1"/>
          </p:nvPr>
        </p:nvGraphicFramePr>
        <p:xfrm>
          <a:off x="474663" y="1273175"/>
          <a:ext cx="3810000" cy="3098800"/>
        </p:xfrm>
        <a:graphic>
          <a:graphicData uri="http://schemas.openxmlformats.org/drawingml/2006/table">
            <a:tbl>
              <a:tblPr/>
              <a:tblGrid>
                <a:gridCol w="3055937"/>
                <a:gridCol w="754063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Provide qualified personnel 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(3 ManTech employees; 4 consultants)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Provide quality past performance references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Ensure total compliance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223" name="Group 23"/>
          <p:cNvGraphicFramePr>
            <a:graphicFrameLocks noGrp="1"/>
          </p:cNvGraphicFramePr>
          <p:nvPr>
            <p:ph sz="half" idx="2"/>
          </p:nvPr>
        </p:nvGraphicFramePr>
        <p:xfrm>
          <a:off x="4870450" y="1262063"/>
          <a:ext cx="3810000" cy="685800"/>
        </p:xfrm>
        <a:graphic>
          <a:graphicData uri="http://schemas.openxmlformats.org/drawingml/2006/table">
            <a:tbl>
              <a:tblPr/>
              <a:tblGrid>
                <a:gridCol w="38100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Not applicable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8" name="Text Box 49"/>
          <p:cNvSpPr txBox="1">
            <a:spLocks noChangeArrowheads="1"/>
          </p:cNvSpPr>
          <p:nvPr/>
        </p:nvSpPr>
        <p:spPr bwMode="auto">
          <a:xfrm>
            <a:off x="455613" y="904875"/>
            <a:ext cx="2660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20738" eaLnBrk="0" hangingPunct="0"/>
            <a:r>
              <a:rPr lang="en-US" sz="1800" b="1" i="1">
                <a:solidFill>
                  <a:srgbClr val="A20000"/>
                </a:solidFill>
                <a:cs typeface="Times New Roman" pitchFamily="18" charset="0"/>
              </a:rPr>
              <a:t>Win Strategy Elements</a:t>
            </a:r>
          </a:p>
        </p:txBody>
      </p:sp>
      <p:sp>
        <p:nvSpPr>
          <p:cNvPr id="4119" name="Text Box 50"/>
          <p:cNvSpPr txBox="1">
            <a:spLocks noChangeArrowheads="1"/>
          </p:cNvSpPr>
          <p:nvPr/>
        </p:nvSpPr>
        <p:spPr bwMode="auto">
          <a:xfrm>
            <a:off x="4833938" y="890588"/>
            <a:ext cx="28892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20738" eaLnBrk="0" hangingPunct="0"/>
            <a:r>
              <a:rPr lang="en-US" sz="1800" b="1" i="1">
                <a:solidFill>
                  <a:srgbClr val="A20000"/>
                </a:solidFill>
                <a:cs typeface="Times New Roman" pitchFamily="18" charset="0"/>
              </a:rPr>
              <a:t>Baseline Actions/Metrics</a:t>
            </a:r>
          </a:p>
        </p:txBody>
      </p:sp>
      <p:sp>
        <p:nvSpPr>
          <p:cNvPr id="4120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1555750" y="0"/>
            <a:ext cx="7286625" cy="5619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smtClean="0"/>
              <a:t>Status of Win Strategy Elements &amp; 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42" name="Group 2"/>
          <p:cNvGraphicFramePr>
            <a:graphicFrameLocks noGrp="1"/>
          </p:cNvGraphicFramePr>
          <p:nvPr/>
        </p:nvGraphicFramePr>
        <p:xfrm>
          <a:off x="323850" y="741363"/>
          <a:ext cx="8445500" cy="1943100"/>
        </p:xfrm>
        <a:graphic>
          <a:graphicData uri="http://schemas.openxmlformats.org/drawingml/2006/table">
            <a:tbl>
              <a:tblPr/>
              <a:tblGrid>
                <a:gridCol w="3448050"/>
                <a:gridCol w="508000"/>
                <a:gridCol w="4489450"/>
              </a:tblGrid>
              <a:tr h="4857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Risks</a:t>
                      </a:r>
                    </a:p>
                  </a:txBody>
                  <a:tcPr marL="0" marR="0" marT="0" marB="0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Level</a:t>
                      </a:r>
                    </a:p>
                  </a:txBody>
                  <a:tcPr marL="0" marR="0" marT="0" marB="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Mitigation Plan and Action Status</a:t>
                      </a:r>
                    </a:p>
                  </a:txBody>
                  <a:tcPr marL="0" marR="0" marT="0" marB="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171450" marR="0" lvl="0" indent="-17145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JCCC bid issues may impacted our ability to submit  JALLC on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Proposal Manager continues to press the JCCC team for results and work on JALLC proposal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171450" marR="0" lvl="0" indent="-17145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Need all proposal content in time to submit the bid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requirements have been addressed. Red Team has been delayed, so compliance has not been determined.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171450" marR="0" lvl="0" indent="-17145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Price volume may not be completed and approved in time to submit the bid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elements of the price volume have been created. Pricing review and approval is in process.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144" name="Rectangle 5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38100"/>
            <a:ext cx="9144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Risk Assessment  &amp; Mitigation</a:t>
            </a:r>
          </a:p>
        </p:txBody>
      </p:sp>
      <p:sp>
        <p:nvSpPr>
          <p:cNvPr id="5145" name="Text Box 68"/>
          <p:cNvSpPr txBox="1">
            <a:spLocks noChangeArrowheads="1"/>
          </p:cNvSpPr>
          <p:nvPr/>
        </p:nvSpPr>
        <p:spPr bwMode="auto">
          <a:xfrm>
            <a:off x="325438" y="5961063"/>
            <a:ext cx="84423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Risk Level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Minimal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Moderate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High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Critical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67" name="Group 79"/>
          <p:cNvGraphicFramePr>
            <a:graphicFrameLocks noGrp="1"/>
          </p:cNvGraphicFramePr>
          <p:nvPr>
            <p:ph idx="4294967295"/>
          </p:nvPr>
        </p:nvGraphicFramePr>
        <p:xfrm>
          <a:off x="438150" y="690563"/>
          <a:ext cx="8215313" cy="4759326"/>
        </p:xfrm>
        <a:graphic>
          <a:graphicData uri="http://schemas.openxmlformats.org/drawingml/2006/table">
            <a:tbl>
              <a:tblPr/>
              <a:tblGrid>
                <a:gridCol w="5505450"/>
                <a:gridCol w="1790700"/>
                <a:gridCol w="919163"/>
              </a:tblGrid>
              <a:tr h="476250">
                <a:tc gridSpan="3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Priming?    Yes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 No 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638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anchorCtr="1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225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priming list all significant subcontractors below: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Company Name</a:t>
                      </a:r>
                    </a:p>
                  </a:txBody>
                  <a:tcPr marL="0" marR="0" marT="0" marB="27432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Contractual Status</a:t>
                      </a:r>
                    </a:p>
                  </a:txBody>
                  <a:tcPr marL="0" marR="0" marT="0" marB="274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Strategic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Fit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0" marR="0" marT="0" marB="274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 1: KFM Technology Resources (US company providing 2 consultants – Robert Meehan and Andrew Eden)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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	TA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 2: All Consult (Norway company providing 1 consultant - Staale Hansen)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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	TA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4552" name="Rectangle 34"/>
          <p:cNvSpPr>
            <a:spLocks noChangeArrowheads="1"/>
          </p:cNvSpPr>
          <p:nvPr/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Teaming Status</a:t>
            </a:r>
          </a:p>
        </p:txBody>
      </p:sp>
      <p:sp>
        <p:nvSpPr>
          <p:cNvPr id="64553" name="Text Box 336"/>
          <p:cNvSpPr txBox="1">
            <a:spLocks noChangeArrowheads="1"/>
          </p:cNvSpPr>
          <p:nvPr/>
        </p:nvSpPr>
        <p:spPr bwMode="auto">
          <a:xfrm>
            <a:off x="485775" y="5472113"/>
            <a:ext cx="8216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Strategic Fit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</a:t>
            </a:r>
          </a:p>
        </p:txBody>
      </p:sp>
      <p:sp>
        <p:nvSpPr>
          <p:cNvPr id="64554" name="Text Box 80"/>
          <p:cNvSpPr txBox="1">
            <a:spLocks noChangeArrowheads="1"/>
          </p:cNvSpPr>
          <p:nvPr/>
        </p:nvSpPr>
        <p:spPr bwMode="auto">
          <a:xfrm>
            <a:off x="469900" y="5872163"/>
            <a:ext cx="5448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b">
            <a:spAutoFit/>
          </a:bodyPr>
          <a:lstStyle/>
          <a:p>
            <a:r>
              <a:rPr lang="en-US" b="1"/>
              <a:t>Note: TAs being finalized for Thales, Cobham Aviation Services and DFS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40" name="Group 80"/>
          <p:cNvGraphicFramePr>
            <a:graphicFrameLocks noGrp="1"/>
          </p:cNvGraphicFramePr>
          <p:nvPr/>
        </p:nvGraphicFramePr>
        <p:xfrm>
          <a:off x="174625" y="685800"/>
          <a:ext cx="8737600" cy="5452745"/>
        </p:xfrm>
        <a:graphic>
          <a:graphicData uri="http://schemas.openxmlformats.org/drawingml/2006/table">
            <a:tbl>
              <a:tblPr/>
              <a:tblGrid>
                <a:gridCol w="3567113"/>
                <a:gridCol w="519112"/>
                <a:gridCol w="4651375"/>
              </a:tblGrid>
              <a:tr h="4857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Risks</a:t>
                      </a:r>
                    </a:p>
                  </a:txBody>
                  <a:tcPr marL="0" marR="0" marT="0" marB="0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Level</a:t>
                      </a:r>
                    </a:p>
                  </a:txBody>
                  <a:tcPr marL="0" marR="0" marT="0" marB="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Mitigation Plan and Action Status</a:t>
                      </a:r>
                    </a:p>
                  </a:txBody>
                  <a:tcPr marL="0" marR="0" marT="0" marB="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Value Added Tax (VAT)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 have mitigated this risk and up to date on tax requirements.  As long at we bid as MGSC.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ITAR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Have Mr. Sime review solicitation.  Need to identify Contracts Administrator.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Legal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 are set up legally to do business in Portugal.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Loss of critical personnel by competition poaching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Teaming Agreements.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Operating Cost increases (labor)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Include COLA in bid price or pay employees in Euros.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Unable to come up with a PTW scenario – Bid currency?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ea typeface="+mn-ea"/>
                          <a:cs typeface="+mn-cs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Hold discussion about PTW and develop team to concentrate on pricing.  Determine whether to bid in Euros or Dollars.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 Competition Intelligence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Continue to gather intelligence on competition.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 Proposal Development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Secure B&amp;P dollars. Low investment. High ROI.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 Liquidated Damages Clause – for ea calendar day of delay 0.1% up to 10% of total delivery order price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 have been successfully delivering on this contract for 3+ years. Product quality is high with current team.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404" name="Rectangle 52"/>
          <p:cNvSpPr>
            <a:spLocks noGrp="1"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Risk Assessment  &amp; Mitigation</a:t>
            </a:r>
          </a:p>
        </p:txBody>
      </p:sp>
      <p:sp>
        <p:nvSpPr>
          <p:cNvPr id="15405" name="Text Box 68"/>
          <p:cNvSpPr txBox="1">
            <a:spLocks noChangeArrowheads="1"/>
          </p:cNvSpPr>
          <p:nvPr/>
        </p:nvSpPr>
        <p:spPr bwMode="auto">
          <a:xfrm>
            <a:off x="373063" y="6089650"/>
            <a:ext cx="8442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solidFill>
                  <a:schemeClr val="tx1"/>
                </a:solidFill>
                <a:sym typeface="Wingdings" pitchFamily="2" charset="2"/>
              </a:rPr>
              <a:t>Risk Level =</a:t>
            </a:r>
            <a:r>
              <a:rPr lang="en-US" sz="1200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sz="1200">
                <a:solidFill>
                  <a:schemeClr val="tx1"/>
                </a:solidFill>
                <a:sym typeface="Wingdings" pitchFamily="2" charset="2"/>
              </a:rPr>
              <a:t>Minimal    </a:t>
            </a:r>
            <a:r>
              <a:rPr lang="en-US" sz="1200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sz="1200">
                <a:solidFill>
                  <a:schemeClr val="tx1"/>
                </a:solidFill>
                <a:sym typeface="Wingdings" pitchFamily="2" charset="2"/>
              </a:rPr>
              <a:t> Moderate    </a:t>
            </a:r>
            <a:r>
              <a:rPr lang="en-US" sz="1200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sz="120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sz="1200">
                <a:solidFill>
                  <a:schemeClr val="tx1"/>
                </a:solidFill>
                <a:sym typeface="Wingdings" pitchFamily="2" charset="2"/>
              </a:rPr>
              <a:t>High    </a:t>
            </a:r>
            <a:r>
              <a:rPr lang="en-US" sz="1200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sz="120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sz="1200">
                <a:solidFill>
                  <a:schemeClr val="tx1"/>
                </a:solidFill>
                <a:sym typeface="Wingdings" pitchFamily="2" charset="2"/>
              </a:rPr>
              <a:t>Critical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60400" y="1454150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Financial Considerations</a:t>
            </a:r>
            <a:br>
              <a:rPr lang="en-US" sz="3200" smtClean="0"/>
            </a:br>
            <a:r>
              <a:rPr lang="en-US" sz="2000" smtClean="0"/>
              <a:t>(Pricing)</a:t>
            </a:r>
            <a:br>
              <a:rPr lang="en-US" sz="2000" smtClean="0"/>
            </a:b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Brian Russell, Pricing</a:t>
            </a:r>
          </a:p>
        </p:txBody>
      </p:sp>
      <p:pic>
        <p:nvPicPr>
          <p:cNvPr id="2051" name="Picture 6" descr="business-scho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9850" y="3133725"/>
            <a:ext cx="38735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950" y="838200"/>
            <a:ext cx="8164513" cy="5181600"/>
          </a:xfrm>
        </p:spPr>
        <p:txBody>
          <a:bodyPr/>
          <a:lstStyle/>
          <a:p>
            <a:pPr algn="ctr">
              <a:lnSpc>
                <a:spcPct val="80000"/>
              </a:lnSpc>
              <a:spcBef>
                <a:spcPct val="0"/>
              </a:spcBef>
              <a:spcAft>
                <a:spcPct val="150000"/>
              </a:spcAft>
              <a:buClr>
                <a:srgbClr val="0000FF"/>
              </a:buClr>
              <a:buFontTx/>
              <a:buNone/>
            </a:pPr>
            <a:r>
              <a:rPr lang="en-US" b="1" smtClean="0"/>
              <a:t>Total Program Pricing Summary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55750" y="0"/>
            <a:ext cx="7286625" cy="5619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smtClean="0"/>
              <a:t>Pricing Summary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762000" y="2033588"/>
          <a:ext cx="7496175" cy="2776542"/>
        </p:xfrm>
        <a:graphic>
          <a:graphicData uri="http://schemas.openxmlformats.org/drawingml/2006/table">
            <a:tbl>
              <a:tblPr/>
              <a:tblGrid>
                <a:gridCol w="2841492"/>
                <a:gridCol w="2344728"/>
                <a:gridCol w="2309955"/>
              </a:tblGrid>
              <a:tr h="195991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Total Hours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Total Amount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Subtotal ManTech (Euro)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                          27,750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€                   1,937,265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Subtotal ManTech (Dollar)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                          27,750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$                   2,853,726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Subtotal Subcontractor (Euro)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                          37,000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€                   3,328,224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Subtotal Subcontractor (Dollar)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                          37,000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$                   4,902,707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Total Firm Fixed Price Euro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                          64,750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€                   5,265,489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Total Firm Fixed Price Dollar (Conversion 1.47307)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                          64,750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$                   7,756,433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Profit on Mantech Labor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14.53%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$                      343,824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Profit on Sub Labor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10.40%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 $                      435,900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Effective Profit 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Arial"/>
                        </a:rPr>
                        <a:t>12.14%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950" y="838200"/>
            <a:ext cx="8164513" cy="5181600"/>
          </a:xfrm>
        </p:spPr>
        <p:txBody>
          <a:bodyPr/>
          <a:lstStyle/>
          <a:p>
            <a:r>
              <a:rPr lang="en-US" smtClean="0"/>
              <a:t>We formulated our pricing/cost build up</a:t>
            </a:r>
          </a:p>
          <a:p>
            <a:pPr lvl="1"/>
            <a:r>
              <a:rPr lang="en-US" smtClean="0"/>
              <a:t>ManTech has taken into consideration NATO’s current  maximum budget for this effort and taken into consideration our current incumbent financial information</a:t>
            </a:r>
          </a:p>
          <a:p>
            <a:pPr lvl="1"/>
            <a:r>
              <a:rPr lang="en-US" smtClean="0"/>
              <a:t>With the precept that we must have the lowest price and be compliant to win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150000"/>
              </a:spcAft>
              <a:buClr>
                <a:srgbClr val="0000FF"/>
              </a:buClr>
            </a:pPr>
            <a:endParaRPr lang="en-US" sz="1800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55750" y="0"/>
            <a:ext cx="7286625" cy="5619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smtClean="0"/>
              <a:t>Price-To-Win Assessment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876425" y="5167313"/>
          <a:ext cx="5419726" cy="981075"/>
        </p:xfrm>
        <a:graphic>
          <a:graphicData uri="http://schemas.openxmlformats.org/drawingml/2006/table">
            <a:tbl>
              <a:tblPr/>
              <a:tblGrid>
                <a:gridCol w="4494333"/>
                <a:gridCol w="925393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Incumbent Price Analysis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Current Proposal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 € 5,265,489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Previous Proposal (Assuming a cont. 3% esc.)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 € 6,138,357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Delta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 €   (872,868)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Delta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latin typeface="Arial"/>
                        </a:rPr>
                        <a:t>-16.58%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828675" y="3000375"/>
          <a:ext cx="7153275" cy="2047872"/>
        </p:xfrm>
        <a:graphic>
          <a:graphicData uri="http://schemas.openxmlformats.org/drawingml/2006/table">
            <a:tbl>
              <a:tblPr/>
              <a:tblGrid>
                <a:gridCol w="3681535"/>
                <a:gridCol w="842557"/>
                <a:gridCol w="649682"/>
                <a:gridCol w="1979501"/>
              </a:tblGrid>
              <a:tr h="1689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Contract Ceiling Analysis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Avg. Rate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Hours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Amount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89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Current Proposal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 €       81.32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    64,750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 €                             5,265,489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89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Contract Ceiling Maximum of 1.5 Million Euro per Year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 €      115.83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    64,750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 €                             7,500,000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89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89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Delta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 €      (34.51)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 €                            (2,234,512)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89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Delta %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-42.44%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-29.79%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89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Contract Ceiling Analysis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Avg. Rate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Hours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Arial"/>
                        </a:rPr>
                        <a:t>Amount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89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Current Proposal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 €       81.32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    64,750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 €                             5,265,489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89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Contract Ceiling Minimum of 750,000 Euro per Year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 €       57.92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    64,750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 €                             3,750,000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89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899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Delta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 €       23.41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 €                             1,515,489 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89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Arial"/>
                        </a:rPr>
                        <a:t>Delta %</a:t>
                      </a:r>
                    </a:p>
                  </a:txBody>
                  <a:tcPr marL="8659" marR="8659" marT="86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28.78%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latin typeface="Arial"/>
                        </a:rPr>
                        <a:t>40.41%</a:t>
                      </a:r>
                    </a:p>
                  </a:txBody>
                  <a:tcPr marL="8659" marR="8659" marT="86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31800" y="0"/>
            <a:ext cx="8229600" cy="4667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400" smtClean="0"/>
              <a:t>Pricing Methodology/Assumptions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en-US" dirty="0" smtClean="0"/>
              <a:t>Pricing Methodology/Assumptions:</a:t>
            </a:r>
          </a:p>
          <a:p>
            <a:pPr>
              <a:buFontTx/>
              <a:buNone/>
              <a:defRPr/>
            </a:pPr>
            <a:r>
              <a:rPr lang="en-US" sz="1800" dirty="0" smtClean="0"/>
              <a:t>- Period of Performance: 1 January 2010 to 31 December 2014</a:t>
            </a:r>
          </a:p>
          <a:p>
            <a:pPr>
              <a:buFontTx/>
              <a:buNone/>
              <a:defRPr/>
            </a:pPr>
            <a:r>
              <a:rPr lang="en-US" sz="1800" dirty="0" smtClean="0"/>
              <a:t>- Contract type: Firm Fixed Price/Level of Effort</a:t>
            </a:r>
          </a:p>
          <a:p>
            <a:pPr marL="457200" indent="-457200">
              <a:buFontTx/>
              <a:buNone/>
              <a:defRPr/>
            </a:pPr>
            <a:r>
              <a:rPr lang="en-US" sz="1800" dirty="0" smtClean="0"/>
              <a:t>- ManTech labor includes:</a:t>
            </a:r>
          </a:p>
          <a:p>
            <a:pPr marL="457200" indent="-457200">
              <a:buFontTx/>
              <a:buNone/>
              <a:defRPr/>
            </a:pPr>
            <a:r>
              <a:rPr lang="en-US" sz="1800" dirty="0" smtClean="0"/>
              <a:t>	- State Department regulation COLA annually</a:t>
            </a:r>
          </a:p>
          <a:p>
            <a:pPr marL="457200" indent="-457200">
              <a:buFontTx/>
              <a:buNone/>
              <a:defRPr/>
            </a:pPr>
            <a:r>
              <a:rPr lang="en-US" sz="1800" dirty="0" smtClean="0"/>
              <a:t>	- $2,000 housing allowance annually-based on previous proposal</a:t>
            </a:r>
          </a:p>
          <a:p>
            <a:pPr marL="457200" indent="-457200">
              <a:buFontTx/>
              <a:buNone/>
              <a:defRPr/>
            </a:pPr>
            <a:r>
              <a:rPr lang="en-US" sz="1800" dirty="0" smtClean="0"/>
              <a:t>	- DBA insurance of 1.90% per </a:t>
            </a:r>
            <a:r>
              <a:rPr lang="en-US" sz="1800" dirty="0" err="1" smtClean="0"/>
              <a:t>DoD</a:t>
            </a:r>
            <a:r>
              <a:rPr lang="en-US" sz="1800" dirty="0" smtClean="0"/>
              <a:t> guidelines (based on Portugal)</a:t>
            </a:r>
          </a:p>
          <a:p>
            <a:pPr marL="457200" indent="-457200">
              <a:buFontTx/>
              <a:buNone/>
              <a:defRPr/>
            </a:pPr>
            <a:r>
              <a:rPr lang="en-US" sz="1800" dirty="0" smtClean="0"/>
              <a:t>- All employees and consultants are current incumbents</a:t>
            </a:r>
          </a:p>
          <a:p>
            <a:pPr marL="457200" indent="-457200">
              <a:buFontTx/>
              <a:buNone/>
              <a:defRPr/>
            </a:pPr>
            <a:r>
              <a:rPr lang="en-US" sz="1800" dirty="0" smtClean="0"/>
              <a:t>- No travel is currently required or has been priced, all employees are current residing at the place of performance in Portugal</a:t>
            </a:r>
          </a:p>
          <a:p>
            <a:pPr marL="457200" indent="-457200">
              <a:buFontTx/>
              <a:buAutoNum type="arabicParenR"/>
              <a:defRPr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31800" y="123825"/>
            <a:ext cx="8229600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400" smtClean="0"/>
              <a:t>Financial Considerations</a:t>
            </a:r>
            <a:endParaRPr lang="en-US" sz="2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762000"/>
            <a:ext cx="7953375" cy="518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mtClean="0"/>
              <a:t>Pricing may be quoted in the currency of any NATO member state.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smtClean="0"/>
              <a:t>-	</a:t>
            </a:r>
            <a:r>
              <a:rPr lang="en-US" smtClean="0"/>
              <a:t>Our pricing will be submitted in Euro.  ManTech currently pays our consultants on our incumbent program in Euro.    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mtClean="0"/>
              <a:t>-	The most current currency conversion factor has been applied to ManTech’s employee’s salaries</a:t>
            </a:r>
          </a:p>
          <a:p>
            <a:pPr>
              <a:lnSpc>
                <a:spcPct val="80000"/>
              </a:lnSpc>
            </a:pPr>
            <a:r>
              <a:rPr lang="en-US" smtClean="0"/>
              <a:t>Invoicing</a:t>
            </a:r>
          </a:p>
          <a:p>
            <a:pPr>
              <a:buFontTx/>
              <a:buNone/>
            </a:pPr>
            <a:r>
              <a:rPr lang="en-US" sz="1800" smtClean="0"/>
              <a:t>	-	</a:t>
            </a:r>
            <a:r>
              <a:rPr lang="en-US" sz="2000" smtClean="0"/>
              <a:t>Payment for all products and services specified above shall be made within 45 calendar days after receipt of properly supported and acceptable invoices submitted upon completion of delivery.</a:t>
            </a:r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  <a:p>
            <a:pPr>
              <a:buFontTx/>
              <a:buNone/>
            </a:pPr>
            <a:endParaRPr lang="en-US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55750" y="0"/>
            <a:ext cx="7286625" cy="5619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smtClean="0"/>
              <a:t>Financial Risk</a:t>
            </a:r>
          </a:p>
        </p:txBody>
      </p:sp>
      <p:sp>
        <p:nvSpPr>
          <p:cNvPr id="717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smtClean="0"/>
              <a:t>Risk:</a:t>
            </a:r>
          </a:p>
          <a:p>
            <a:pPr>
              <a:buFontTx/>
              <a:buNone/>
            </a:pPr>
            <a:r>
              <a:rPr lang="en-US" sz="1800" smtClean="0"/>
              <a:t>-ManTech will be receive payment upon 45 days of completion of a deliverable.  However, our consultants will be on a receive payments on a 30 day net basis.</a:t>
            </a:r>
          </a:p>
          <a:p>
            <a:pPr>
              <a:buFontTx/>
              <a:buNone/>
            </a:pPr>
            <a:r>
              <a:rPr lang="en-US" sz="1800" smtClean="0"/>
              <a:t>-ManTech will be paid in Euro and will pay our employees in US Dollars.  The Euro to US Dollar currency conversion factor has seen a 3.8% fluctuation over the last calendar year.</a:t>
            </a:r>
          </a:p>
          <a:p>
            <a:pPr>
              <a:buFontTx/>
              <a:buNone/>
            </a:pPr>
            <a:r>
              <a:rPr lang="en-US" sz="1800" smtClean="0"/>
              <a:t>-The contract type payment terms indicate deliverable type payments, however deliverables are not clearly defined.  To mitigate this ManTech will request to receive payments on a monthly basis for all hours worked.</a:t>
            </a:r>
          </a:p>
          <a:p>
            <a:pPr>
              <a:buFontTx/>
              <a:buNone/>
            </a:pPr>
            <a:r>
              <a:rPr lang="en-US" sz="1800" smtClean="0"/>
              <a:t>-There is a Liquidated Damages clause in which, “in lieu of actual damage, the Contractor shall pay to HQ SACT as fixed, agreed, liquidated damages for each calendar day of delay, 0.1% of the total delivery order price, less handling, transportation and taxes, to a maximum of 10% of the delivery order price. 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15" name="Group 19"/>
          <p:cNvGraphicFramePr>
            <a:graphicFrameLocks noGrp="1"/>
          </p:cNvGraphicFramePr>
          <p:nvPr/>
        </p:nvGraphicFramePr>
        <p:xfrm>
          <a:off x="430213" y="762000"/>
          <a:ext cx="8328025" cy="5314951"/>
        </p:xfrm>
        <a:graphic>
          <a:graphicData uri="http://schemas.openxmlformats.org/drawingml/2006/table">
            <a:tbl>
              <a:tblPr/>
              <a:tblGrid>
                <a:gridCol w="8328025"/>
              </a:tblGrid>
              <a:tr h="354013">
                <a:tc>
                  <a:txBody>
                    <a:bodyPr/>
                    <a:lstStyle/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Program Name:  Operational Analyst Support to the Joint Analysis and Lessons Learned Centre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Customer:  Allied Command Transformation (ACT) Joint Analysis &amp; Lessons Learned Centre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Contracting Officer and Agency:  :  Alex F. MacDonald, Senior Buyer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54500">
                <a:tc>
                  <a:txBody>
                    <a:bodyPr/>
                    <a:lstStyle/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Work Requirements:  (Core Services)</a:t>
                      </a:r>
                    </a:p>
                    <a:p>
                      <a:pPr marL="742950" marR="0" lvl="1" indent="-28575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Provide Operational Analysis &amp; Lessons Learned on NATO operations throughout NATO’s Area of Operations (15K radius of Brussels)</a:t>
                      </a:r>
                    </a:p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Place of Performance: JALLC, Monsanto, Portugal and multiple travel locations throughout NATO countries as required</a:t>
                      </a:r>
                    </a:p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Proposal Due: 29 Oct 2009</a:t>
                      </a:r>
                    </a:p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11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Program Description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0"/>
            <a:ext cx="8229600" cy="4857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smtClean="0"/>
              <a:t>Recommendations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latin typeface="Arial" charset="0"/>
              </a:rPr>
              <a:t>Approval to release the proposal to NATO ACT</a:t>
            </a:r>
            <a:br>
              <a:rPr lang="en-US" b="1" dirty="0" smtClean="0">
                <a:latin typeface="Arial" charset="0"/>
              </a:rPr>
            </a:br>
            <a:endParaRPr lang="en-US" b="1" dirty="0" smtClean="0">
              <a:latin typeface="Arial" charset="0"/>
            </a:endParaRPr>
          </a:p>
          <a:p>
            <a:endParaRPr lang="en-US" b="1" dirty="0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8"/>
          <p:cNvGraphicFramePr>
            <a:graphicFrameLocks/>
          </p:cNvGraphicFramePr>
          <p:nvPr>
            <p:ph type="dgm" idx="1"/>
          </p:nvPr>
        </p:nvGraphicFramePr>
        <p:xfrm>
          <a:off x="284163" y="1042988"/>
          <a:ext cx="3378200" cy="2957512"/>
        </p:xfrm>
        <a:graphic>
          <a:graphicData uri="http://schemas.openxmlformats.org/drawingml/2006/compatibility">
            <com:legacyDrawing xmlns:com="http://schemas.openxmlformats.org/drawingml/2006/compatibility" spid="_x0000_s51202"/>
          </a:graphicData>
        </a:graphic>
      </p:graphicFrame>
      <p:sp>
        <p:nvSpPr>
          <p:cNvPr id="1035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Customer Organization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647700" y="657225"/>
            <a:ext cx="2571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Contracting/Procurement </a:t>
            </a:r>
          </a:p>
        </p:txBody>
      </p:sp>
      <p:graphicFrame>
        <p:nvGraphicFramePr>
          <p:cNvPr id="1039" name="Organization Chart 8"/>
          <p:cNvGraphicFramePr>
            <a:graphicFrameLocks/>
          </p:cNvGraphicFramePr>
          <p:nvPr/>
        </p:nvGraphicFramePr>
        <p:xfrm>
          <a:off x="4694238" y="1052513"/>
          <a:ext cx="3378200" cy="1338262"/>
        </p:xfrm>
        <a:graphic>
          <a:graphicData uri="http://schemas.openxmlformats.org/drawingml/2006/compatibility">
            <com:legacyDrawing xmlns:com="http://schemas.openxmlformats.org/drawingml/2006/compatibility" spid="_x0000_s51207"/>
          </a:graphicData>
        </a:graphic>
      </p:graphicFrame>
      <p:sp>
        <p:nvSpPr>
          <p:cNvPr id="1044" name="Text Box 20"/>
          <p:cNvSpPr txBox="1">
            <a:spLocks noChangeArrowheads="1"/>
          </p:cNvSpPr>
          <p:nvPr/>
        </p:nvSpPr>
        <p:spPr bwMode="auto">
          <a:xfrm>
            <a:off x="4343400" y="657225"/>
            <a:ext cx="4438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Possible Source Selection Committee Members</a:t>
            </a:r>
          </a:p>
        </p:txBody>
      </p:sp>
      <p:sp>
        <p:nvSpPr>
          <p:cNvPr id="1047" name="_s1042"/>
          <p:cNvSpPr>
            <a:spLocks noChangeArrowheads="1"/>
          </p:cNvSpPr>
          <p:nvPr/>
        </p:nvSpPr>
        <p:spPr bwMode="auto">
          <a:xfrm>
            <a:off x="4427538" y="1014413"/>
            <a:ext cx="4292600" cy="1706562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r>
              <a:rPr lang="en-US" sz="1300" b="0">
                <a:solidFill>
                  <a:schemeClr val="tx1"/>
                </a:solidFill>
              </a:rPr>
              <a:t>      JALLC, Chief of Staff, Division Chiefs</a:t>
            </a:r>
          </a:p>
          <a:p>
            <a:pPr lvl="1">
              <a:buFontTx/>
              <a:buChar char="-"/>
            </a:pPr>
            <a:r>
              <a:rPr lang="en-US" sz="1300" b="0">
                <a:solidFill>
                  <a:schemeClr val="tx1"/>
                </a:solidFill>
              </a:rPr>
              <a:t>- Operations (LTC Nils Windheuser)</a:t>
            </a:r>
          </a:p>
          <a:p>
            <a:pPr lvl="1">
              <a:buFontTx/>
              <a:buChar char="-"/>
            </a:pPr>
            <a:r>
              <a:rPr lang="en-US" sz="1300" b="0">
                <a:solidFill>
                  <a:schemeClr val="tx1"/>
                </a:solidFill>
              </a:rPr>
              <a:t>- Lessons Learned &amp; Analysis (LTC Kjetil Larsen)</a:t>
            </a:r>
          </a:p>
          <a:p>
            <a:pPr lvl="1">
              <a:buFontTx/>
              <a:buChar char="-"/>
            </a:pPr>
            <a:r>
              <a:rPr lang="en-US" sz="1300" b="0">
                <a:solidFill>
                  <a:schemeClr val="tx1"/>
                </a:solidFill>
              </a:rPr>
              <a:t>- Exercise, Training, and Experimentation Division</a:t>
            </a:r>
          </a:p>
          <a:p>
            <a:pPr lvl="1">
              <a:buFontTx/>
              <a:buChar char="-"/>
            </a:pPr>
            <a:r>
              <a:rPr lang="en-US" sz="1300" b="0">
                <a:solidFill>
                  <a:schemeClr val="tx1"/>
                </a:solidFill>
              </a:rPr>
              <a:t>     (COL Karlheinz Nickel)</a:t>
            </a:r>
          </a:p>
          <a:p>
            <a:pPr lvl="1">
              <a:buFontTx/>
              <a:buChar char="-"/>
            </a:pPr>
            <a:r>
              <a:rPr lang="en-US" sz="1300" b="0">
                <a:solidFill>
                  <a:schemeClr val="tx1"/>
                </a:solidFill>
              </a:rPr>
              <a:t>- Production (LTC Bruce Brunelle</a:t>
            </a:r>
          </a:p>
          <a:p>
            <a:pPr lvl="1">
              <a:buFontTx/>
              <a:buChar char="-"/>
            </a:pPr>
            <a:r>
              <a:rPr lang="en-US" sz="1300" b="0">
                <a:solidFill>
                  <a:schemeClr val="tx1"/>
                </a:solidFill>
              </a:rPr>
              <a:t>-BUDFIN (recorder)</a:t>
            </a:r>
          </a:p>
          <a:p>
            <a:pPr lvl="1">
              <a:buFontTx/>
              <a:buChar char="-"/>
            </a:pPr>
            <a:r>
              <a:rPr lang="en-US" sz="1300" b="0">
                <a:solidFill>
                  <a:schemeClr val="tx1"/>
                </a:solidFill>
              </a:rPr>
              <a:t>-Admin</a:t>
            </a:r>
          </a:p>
        </p:txBody>
      </p:sp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4368800" y="2803525"/>
            <a:ext cx="419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JALLC Structure</a:t>
            </a:r>
          </a:p>
        </p:txBody>
      </p:sp>
      <p:sp>
        <p:nvSpPr>
          <p:cNvPr id="1050" name="_s1042"/>
          <p:cNvSpPr>
            <a:spLocks noChangeArrowheads="1"/>
          </p:cNvSpPr>
          <p:nvPr/>
        </p:nvSpPr>
        <p:spPr bwMode="auto">
          <a:xfrm>
            <a:off x="4741863" y="3176588"/>
            <a:ext cx="3378200" cy="1947862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r>
              <a:rPr lang="en-US" sz="1300" b="0" dirty="0">
                <a:solidFill>
                  <a:schemeClr val="tx1"/>
                </a:solidFill>
              </a:rPr>
              <a:t>  JALLC, </a:t>
            </a:r>
            <a:r>
              <a:rPr lang="en-US" sz="1300" b="0" dirty="0" smtClean="0">
                <a:solidFill>
                  <a:schemeClr val="tx1"/>
                </a:solidFill>
              </a:rPr>
              <a:t>Commander (BGen Hansen-Nord)</a:t>
            </a:r>
            <a:endParaRPr lang="en-US" sz="1300" b="0" dirty="0">
              <a:solidFill>
                <a:schemeClr val="tx1"/>
              </a:solidFill>
            </a:endParaRPr>
          </a:p>
          <a:p>
            <a:r>
              <a:rPr lang="en-US" sz="1300" dirty="0"/>
              <a:t>    </a:t>
            </a:r>
            <a:r>
              <a:rPr lang="en-US" sz="1300" b="0" dirty="0">
                <a:solidFill>
                  <a:schemeClr val="tx1"/>
                </a:solidFill>
              </a:rPr>
              <a:t>• Command Group (COS, Exec, &amp; MA)</a:t>
            </a:r>
          </a:p>
          <a:p>
            <a:r>
              <a:rPr lang="en-US" sz="1300" b="0" dirty="0">
                <a:solidFill>
                  <a:schemeClr val="tx1"/>
                </a:solidFill>
              </a:rPr>
              <a:t>    • Mission Deliverables:</a:t>
            </a:r>
          </a:p>
          <a:p>
            <a:r>
              <a:rPr lang="en-US" sz="1300" b="0" dirty="0">
                <a:solidFill>
                  <a:schemeClr val="tx1"/>
                </a:solidFill>
              </a:rPr>
              <a:t>       --</a:t>
            </a:r>
            <a:r>
              <a:rPr lang="en-US" sz="1300" dirty="0"/>
              <a:t> </a:t>
            </a:r>
            <a:r>
              <a:rPr lang="en-US" sz="1300" b="0" dirty="0">
                <a:solidFill>
                  <a:schemeClr val="tx1"/>
                </a:solidFill>
              </a:rPr>
              <a:t>2 Divisions (Ops &amp; Ex/</a:t>
            </a:r>
            <a:r>
              <a:rPr lang="en-US" sz="1300" b="0" dirty="0" err="1">
                <a:solidFill>
                  <a:schemeClr val="tx1"/>
                </a:solidFill>
              </a:rPr>
              <a:t>Tng</a:t>
            </a:r>
            <a:r>
              <a:rPr lang="en-US" sz="1300" b="0" dirty="0">
                <a:solidFill>
                  <a:schemeClr val="tx1"/>
                </a:solidFill>
              </a:rPr>
              <a:t> analysis)</a:t>
            </a:r>
          </a:p>
          <a:p>
            <a:r>
              <a:rPr lang="en-US" sz="1300" dirty="0"/>
              <a:t>       </a:t>
            </a:r>
            <a:r>
              <a:rPr lang="en-US" sz="1300" b="0" dirty="0">
                <a:solidFill>
                  <a:schemeClr val="tx1"/>
                </a:solidFill>
              </a:rPr>
              <a:t>--</a:t>
            </a:r>
            <a:r>
              <a:rPr lang="en-US" sz="1300" dirty="0"/>
              <a:t> </a:t>
            </a:r>
            <a:r>
              <a:rPr lang="en-US" sz="1300" b="0" dirty="0">
                <a:solidFill>
                  <a:schemeClr val="tx1"/>
                </a:solidFill>
              </a:rPr>
              <a:t>1 Branch (Lessons Learned Db)</a:t>
            </a:r>
          </a:p>
          <a:p>
            <a:r>
              <a:rPr lang="en-US" sz="1300" b="0" dirty="0">
                <a:solidFill>
                  <a:schemeClr val="tx1"/>
                </a:solidFill>
              </a:rPr>
              <a:t>    •</a:t>
            </a:r>
            <a:r>
              <a:rPr lang="en-US" sz="1300" dirty="0"/>
              <a:t> </a:t>
            </a:r>
            <a:r>
              <a:rPr lang="en-US" sz="1300" b="0" dirty="0">
                <a:solidFill>
                  <a:schemeClr val="tx1"/>
                </a:solidFill>
              </a:rPr>
              <a:t>Resources and Support</a:t>
            </a:r>
          </a:p>
          <a:p>
            <a:r>
              <a:rPr lang="en-US" sz="1300" b="0" dirty="0">
                <a:solidFill>
                  <a:schemeClr val="tx1"/>
                </a:solidFill>
              </a:rPr>
              <a:t>       -- 1 HR Division (matrix arrangement)</a:t>
            </a:r>
          </a:p>
          <a:p>
            <a:r>
              <a:rPr lang="en-US" sz="1300" b="0" dirty="0">
                <a:solidFill>
                  <a:schemeClr val="tx1"/>
                </a:solidFill>
              </a:rPr>
              <a:t>       -- BUDFIN</a:t>
            </a:r>
          </a:p>
          <a:p>
            <a:r>
              <a:rPr lang="en-US" sz="1300" dirty="0"/>
              <a:t>       </a:t>
            </a:r>
            <a:r>
              <a:rPr lang="en-US" sz="1300" b="0" dirty="0">
                <a:solidFill>
                  <a:schemeClr val="tx1"/>
                </a:solidFill>
              </a:rPr>
              <a:t>-- Admin/Registry/Security/IT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88" name="Group 68"/>
          <p:cNvGraphicFramePr>
            <a:graphicFrameLocks noGrp="1"/>
          </p:cNvGraphicFramePr>
          <p:nvPr/>
        </p:nvGraphicFramePr>
        <p:xfrm>
          <a:off x="434975" y="776288"/>
          <a:ext cx="8385175" cy="5139376"/>
        </p:xfrm>
        <a:graphic>
          <a:graphicData uri="http://schemas.openxmlformats.org/drawingml/2006/table">
            <a:tbl>
              <a:tblPr/>
              <a:tblGrid>
                <a:gridCol w="2101850"/>
                <a:gridCol w="2165350"/>
                <a:gridCol w="1858963"/>
                <a:gridCol w="2259012"/>
              </a:tblGrid>
              <a:tr h="433388">
                <a:tc gridSpan="4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Solicitation/TO #: NAMSA Collective No.: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Small Business Set-Aside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" pitchFamily="2" charset="2"/>
                        </a:rPr>
                        <a:t> Yes	  No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GovWin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ID: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5819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Value ($M):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$8 Million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INPUT ID: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 Value ($M):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$8 Million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Pwin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%: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 of Awards: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Pgo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%: 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Prime or Sub Role: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Prime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Executive Sponsor: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Global Services/International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Work Share: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Account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Lindy Martin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Category: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(Basic, IDIQ, Task Order, etc.)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Basic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BD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Lindy Martin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Type: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(TM, FFP, CPAF, etc.)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FFP TM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Capture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Jody Tieken-Holecek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Lead Type: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(New, Re-Compete, Add-On, etc.)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Recompete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Proposal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Laura Hill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Incumbent: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Robin Brooks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POP (Years):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 Ross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56386" name="Rectangle 6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Program Overview</a:t>
            </a:r>
          </a:p>
        </p:txBody>
      </p:sp>
      <p:sp>
        <p:nvSpPr>
          <p:cNvPr id="56387" name="Text Box 65"/>
          <p:cNvSpPr txBox="1">
            <a:spLocks noChangeArrowheads="1"/>
          </p:cNvSpPr>
          <p:nvPr/>
        </p:nvSpPr>
        <p:spPr bwMode="auto">
          <a:xfrm>
            <a:off x="0" y="5894388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Pwin/Pgo Value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(61% - 100%)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(46% - 60%)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(31% - 45%)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 (0% - 30%)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Acquisition Schedule</a:t>
            </a:r>
          </a:p>
        </p:txBody>
      </p:sp>
      <p:graphicFrame>
        <p:nvGraphicFramePr>
          <p:cNvPr id="57347" name="Group 3"/>
          <p:cNvGraphicFramePr>
            <a:graphicFrameLocks noGrp="1"/>
          </p:cNvGraphicFramePr>
          <p:nvPr/>
        </p:nvGraphicFramePr>
        <p:xfrm>
          <a:off x="757238" y="1223963"/>
          <a:ext cx="4808537" cy="4078288"/>
        </p:xfrm>
        <a:graphic>
          <a:graphicData uri="http://schemas.openxmlformats.org/drawingml/2006/table">
            <a:tbl>
              <a:tblPr/>
              <a:tblGrid>
                <a:gridCol w="2419350"/>
                <a:gridCol w="2389187"/>
              </a:tblGrid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Bid Intention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29 April 2009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Bidders Conference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7 July 2009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Draft SOW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NA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Questions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Final RFP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17 August 2009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Proposal Due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29 October 2009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Public Bid Opening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NA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BAFO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NA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Award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30 November 2009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Start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1 January 2010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57382" name="Line 2"/>
          <p:cNvSpPr>
            <a:spLocks noChangeShapeType="1"/>
          </p:cNvSpPr>
          <p:nvPr/>
        </p:nvSpPr>
        <p:spPr bwMode="auto">
          <a:xfrm rot="5357907">
            <a:off x="712788" y="3287712"/>
            <a:ext cx="4953000" cy="53975"/>
          </a:xfrm>
          <a:prstGeom prst="line">
            <a:avLst/>
          </a:prstGeom>
          <a:noFill/>
          <a:ln w="76200">
            <a:solidFill>
              <a:srgbClr val="990000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83" name="Text Box 208"/>
          <p:cNvSpPr txBox="1">
            <a:spLocks noChangeArrowheads="1"/>
          </p:cNvSpPr>
          <p:nvPr/>
        </p:nvSpPr>
        <p:spPr bwMode="auto">
          <a:xfrm>
            <a:off x="6237288" y="3429000"/>
            <a:ext cx="2557462" cy="1271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Font typeface="Wingdings 2" pitchFamily="18" charset="2"/>
              <a:buNone/>
            </a:pPr>
            <a:r>
              <a:rPr lang="en-US" sz="1400">
                <a:solidFill>
                  <a:schemeClr val="accent2"/>
                </a:solidFill>
                <a:sym typeface="Wingdings 2" pitchFamily="18" charset="2"/>
              </a:rPr>
              <a:t></a:t>
            </a:r>
            <a:r>
              <a:rPr lang="en-US"/>
              <a:t> </a:t>
            </a:r>
            <a:r>
              <a:rPr lang="en-US" sz="1400" b="1"/>
              <a:t>= RFP release &gt; 180 days</a:t>
            </a:r>
          </a:p>
          <a:p>
            <a:pPr>
              <a:spcBef>
                <a:spcPct val="50000"/>
              </a:spcBef>
              <a:buFont typeface="Wingdings 2" pitchFamily="18" charset="2"/>
              <a:buNone/>
            </a:pPr>
            <a:r>
              <a:rPr lang="en-US" sz="1400" b="1">
                <a:solidFill>
                  <a:srgbClr val="00FF00"/>
                </a:solidFill>
                <a:sym typeface="Wingdings 2" pitchFamily="18" charset="2"/>
              </a:rPr>
              <a:t> </a:t>
            </a:r>
            <a:r>
              <a:rPr lang="en-US" sz="1400" b="1">
                <a:sym typeface="Wingdings 2" pitchFamily="18" charset="2"/>
              </a:rPr>
              <a:t>= </a:t>
            </a:r>
            <a:r>
              <a:rPr lang="en-US" sz="1400" b="1"/>
              <a:t>RFP release </a:t>
            </a:r>
            <a:r>
              <a:rPr lang="en-US" sz="1400" b="1">
                <a:cs typeface="Arial" charset="0"/>
              </a:rPr>
              <a:t>≤ 180 days</a:t>
            </a:r>
          </a:p>
          <a:p>
            <a:pPr>
              <a:spcBef>
                <a:spcPct val="50000"/>
              </a:spcBef>
              <a:buFont typeface="Wingdings 2" pitchFamily="18" charset="2"/>
              <a:buNone/>
            </a:pPr>
            <a:r>
              <a:rPr lang="en-US" sz="1400" b="1">
                <a:solidFill>
                  <a:srgbClr val="FF9900"/>
                </a:solidFill>
                <a:sym typeface="Wingdings 2" pitchFamily="18" charset="2"/>
              </a:rPr>
              <a:t></a:t>
            </a:r>
            <a:r>
              <a:rPr lang="en-US" sz="1400" b="1">
                <a:cs typeface="Arial" charset="0"/>
              </a:rPr>
              <a:t> = RFP release </a:t>
            </a:r>
            <a:r>
              <a:rPr lang="en-US" sz="1400" b="1"/>
              <a:t>≤ 90 days</a:t>
            </a:r>
          </a:p>
          <a:p>
            <a:pPr>
              <a:spcBef>
                <a:spcPct val="50000"/>
              </a:spcBef>
              <a:buFont typeface="Wingdings 2" pitchFamily="18" charset="2"/>
              <a:buNone/>
            </a:pPr>
            <a:r>
              <a:rPr lang="en-US" sz="1400" b="1">
                <a:solidFill>
                  <a:srgbClr val="FF0000"/>
                </a:solidFill>
                <a:sym typeface="Wingdings 2" pitchFamily="18" charset="2"/>
              </a:rPr>
              <a:t></a:t>
            </a:r>
            <a:r>
              <a:rPr lang="en-US" sz="1400" b="1"/>
              <a:t> = RFP release ≤ 60 days</a:t>
            </a:r>
            <a:r>
              <a:rPr lang="en-US" sz="1400" b="1">
                <a:cs typeface="Arial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9050"/>
            <a:ext cx="9144000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Competitive Assessment</a:t>
            </a:r>
          </a:p>
        </p:txBody>
      </p:sp>
      <p:graphicFrame>
        <p:nvGraphicFramePr>
          <p:cNvPr id="60512" name="Group 96"/>
          <p:cNvGraphicFramePr>
            <a:graphicFrameLocks noGrp="1"/>
          </p:cNvGraphicFramePr>
          <p:nvPr>
            <p:ph idx="4294967295"/>
          </p:nvPr>
        </p:nvGraphicFramePr>
        <p:xfrm>
          <a:off x="285750" y="762000"/>
          <a:ext cx="8599488" cy="4922523"/>
        </p:xfrm>
        <a:graphic>
          <a:graphicData uri="http://schemas.openxmlformats.org/drawingml/2006/table">
            <a:tbl>
              <a:tblPr/>
              <a:tblGrid>
                <a:gridCol w="4654550"/>
                <a:gridCol w="563563"/>
                <a:gridCol w="563562"/>
                <a:gridCol w="563563"/>
                <a:gridCol w="563562"/>
                <a:gridCol w="563563"/>
                <a:gridCol w="563562"/>
                <a:gridCol w="563563"/>
              </a:tblGrid>
              <a:tr h="1000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Biding Entity + Competitors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27432" anchor="b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Past Performance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Technology Solution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Management Solution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Quality Assurance/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Cost/Price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Small Business Utilization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Numerical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Ranking</a:t>
                      </a: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 ManTech Technical Services Group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2D050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NA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2. 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Qinetiq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+mn-ea"/>
                          <a:cs typeface="+mn-cs"/>
                          <a:sym typeface="Wingdings 2" pitchFamily="18" charset="2"/>
                        </a:rPr>
                        <a:t>NA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  IABG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NA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3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 ISG – International Solutions Group (US)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NA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0511" name="Text Box 119"/>
          <p:cNvSpPr txBox="1">
            <a:spLocks noChangeArrowheads="1"/>
          </p:cNvSpPr>
          <p:nvPr/>
        </p:nvSpPr>
        <p:spPr bwMode="auto">
          <a:xfrm>
            <a:off x="390525" y="5861050"/>
            <a:ext cx="8378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Competitive Assessment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    </a:t>
            </a:r>
            <a:r>
              <a:rPr lang="en-US">
                <a:sym typeface="Wingdings" pitchFamily="2" charset="2"/>
              </a:rPr>
              <a:t> </a:t>
            </a:r>
            <a:r>
              <a:rPr lang="en-US" b="1">
                <a:sym typeface="Wingdings" pitchFamily="2" charset="2"/>
              </a:rPr>
              <a:t>N/A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4" name="Group 2"/>
          <p:cNvGraphicFramePr>
            <a:graphicFrameLocks noGrp="1"/>
          </p:cNvGraphicFramePr>
          <p:nvPr/>
        </p:nvGraphicFramePr>
        <p:xfrm>
          <a:off x="266700" y="760413"/>
          <a:ext cx="8648700" cy="4014216"/>
        </p:xfrm>
        <a:graphic>
          <a:graphicData uri="http://schemas.openxmlformats.org/drawingml/2006/table">
            <a:tbl>
              <a:tblPr/>
              <a:tblGrid>
                <a:gridCol w="2182813"/>
                <a:gridCol w="884237"/>
                <a:gridCol w="857250"/>
                <a:gridCol w="4724400"/>
              </a:tblGrid>
              <a:tr h="27622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Categories</a:t>
                      </a:r>
                    </a:p>
                  </a:txBody>
                  <a:tcPr marL="0" marR="0" marT="0" marB="27432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</a:t>
                      </a:r>
                    </a:p>
                  </a:txBody>
                  <a:tcPr marL="0" marR="0" marT="0" marB="27432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marL="0" marR="0" marT="0" marB="27432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Scoring Criteria</a:t>
                      </a:r>
                    </a:p>
                  </a:txBody>
                  <a:tcPr marL="0" marR="0" marT="0" marB="27432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Headcount Growth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(Direct Hires</a:t>
                      </a:r>
                      <a:b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Consultants)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At least 95% of the bid results in new hire D/L and/or retains existing D/L incumbency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Greater than 50% to 94% of the bid results in new hire D/L and/or retains existing D/L incumbency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Greater than 35% to 49% of the bid results in new hire D/L and/or retains existing D/L incumbency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The bid does not result in new hire D/L and/or the retention of existing D/L incumbency 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Gross Profit</a:t>
                      </a:r>
                    </a:p>
                  </a:txBody>
                  <a:tcPr marL="0" marR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15%</a:t>
                      </a:r>
                    </a:p>
                  </a:txBody>
                  <a:tcPr marL="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0" marR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Exceeds profits objectives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Meets profit objectives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Less than .5% below profit objectives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More than .5% below profit objectives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Annual Revenue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$1.5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Greater than $15M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Between $5M - $15M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Greater than $1M and less than $5M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$1M or less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ODC and/or Product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57%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Less than 5% of the total bid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Between 5% and less than 10% of the total bid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Between 10% and less than 25% of the total bid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More than 25% of the total bid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9426" name="Rectangle 4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306513" y="28575"/>
            <a:ext cx="764698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Business Rational – Previous Proposal</a:t>
            </a:r>
          </a:p>
        </p:txBody>
      </p:sp>
      <p:graphicFrame>
        <p:nvGraphicFramePr>
          <p:cNvPr id="918747" name="Group 219"/>
          <p:cNvGraphicFramePr>
            <a:graphicFrameLocks noGrp="1"/>
          </p:cNvGraphicFramePr>
          <p:nvPr/>
        </p:nvGraphicFramePr>
        <p:xfrm>
          <a:off x="247650" y="4800600"/>
          <a:ext cx="8667750" cy="1371600"/>
        </p:xfrm>
        <a:graphic>
          <a:graphicData uri="http://schemas.openxmlformats.org/drawingml/2006/table">
            <a:tbl>
              <a:tblPr/>
              <a:tblGrid>
                <a:gridCol w="866775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Explain upside/down-side of any cash flow implications, financial risks, or problematic funding issues: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Program estimates derived from original proposal.  These will be revised/updated during the proposal process.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Estimated Staffing: TSG – 11; Segovia – 4; Total estimated contract staff – 15.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60400" y="195897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Proposal Status</a:t>
            </a:r>
            <a:br>
              <a:rPr lang="en-US" sz="3200" smtClean="0"/>
            </a:br>
            <a:r>
              <a:rPr lang="en-US" sz="2000" smtClean="0"/>
              <a:t>Laura Hill, Proposal Manager</a:t>
            </a:r>
          </a:p>
        </p:txBody>
      </p:sp>
      <p:pic>
        <p:nvPicPr>
          <p:cNvPr id="2051" name="Picture 5" descr="propos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0838" y="3429000"/>
            <a:ext cx="3309937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Compliance Matrix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09575" y="1397000"/>
          <a:ext cx="8445500" cy="3400425"/>
        </p:xfrm>
        <a:graphic>
          <a:graphicData uri="http://schemas.openxmlformats.org/drawingml/2006/table">
            <a:tbl>
              <a:tblPr/>
              <a:tblGrid>
                <a:gridCol w="3448050"/>
                <a:gridCol w="508000"/>
                <a:gridCol w="4489450"/>
              </a:tblGrid>
              <a:tr h="4857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Compliance Requirement</a:t>
                      </a:r>
                    </a:p>
                  </a:txBody>
                  <a:tcPr marL="0" marR="0" marT="0" marB="0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Rating</a:t>
                      </a:r>
                    </a:p>
                  </a:txBody>
                  <a:tcPr marL="0" marR="0" marT="0" marB="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Compliance Status</a:t>
                      </a:r>
                    </a:p>
                  </a:txBody>
                  <a:tcPr marL="0" marR="0" marT="0" marB="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Administrative Documentation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requirements have been addressed. Red Team has been delayed, so compliance has not been determined.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Technical 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requirements have been addressed. Red Team has been delayed, so compliance has not been determined.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171450" marR="0" lvl="0" indent="-17145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Management Plan for Execution of the Contract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requirements have been addressed. Red Team has been delayed, so compliance has not been determined.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Resumes and Personnel Matrices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requirements have been addressed. Red Team has been delayed, so compliance has not been determined.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Past Performance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 Unicode MS" pitchFamily="34" charset="-128"/>
                        <a:sym typeface="Wingdings 2" pitchFamily="18" charset="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references are relevant. Red Team has been delayed, so compliance has not been determined.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171450" marR="0" lvl="0" indent="-17145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Quality Assurance Program and Technology-based Personnel Training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 requirements have been addressed. Red Team has been delayed, so compliance has not been determined.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Pages>5</Pages>
  <Words>2290</Words>
  <PresentationFormat>Letter Paper (8.5x11 in)</PresentationFormat>
  <Paragraphs>474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LinksUpToDate>false</LinksUpToDate>
  <SharedDoc>false</SharedDoc>
  <HyperlinksChanged>false</HyperlinksChanged>
</Properties>
</file>